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68" r:id="rId2"/>
    <p:sldId id="256" r:id="rId3"/>
    <p:sldId id="257" r:id="rId4"/>
    <p:sldId id="258" r:id="rId5"/>
    <p:sldId id="259" r:id="rId6"/>
    <p:sldId id="260" r:id="rId7"/>
    <p:sldId id="261" r:id="rId8"/>
    <p:sldId id="262" r:id="rId9"/>
    <p:sldId id="263" r:id="rId10"/>
    <p:sldId id="264" r:id="rId11"/>
    <p:sldId id="265" r:id="rId12"/>
    <p:sldId id="266" r:id="rId13"/>
    <p:sldId id="267"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05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92818CE-216A-4CE4-A258-4DF8D0FFBD01}" type="datetimeFigureOut">
              <a:rPr lang="en-US" smtClean="0"/>
              <a:t>4/13/2020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0103CDA-9D63-49D1-B4F0-8C4A4921C739}" type="slidenum">
              <a:rPr lang="en-US" smtClean="0"/>
              <a:t>‹#›</a:t>
            </a:fld>
            <a:endParaRPr lang="en-US"/>
          </a:p>
        </p:txBody>
      </p:sp>
    </p:spTree>
    <p:extLst>
      <p:ext uri="{BB962C8B-B14F-4D97-AF65-F5344CB8AC3E}">
        <p14:creationId xmlns:p14="http://schemas.microsoft.com/office/powerpoint/2010/main" val="3792698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0103CDA-9D63-49D1-B4F0-8C4A4921C739}" type="slidenum">
              <a:rPr lang="en-US" smtClean="0"/>
              <a:t>2</a:t>
            </a:fld>
            <a:endParaRPr lang="en-US"/>
          </a:p>
        </p:txBody>
      </p:sp>
    </p:spTree>
    <p:extLst>
      <p:ext uri="{BB962C8B-B14F-4D97-AF65-F5344CB8AC3E}">
        <p14:creationId xmlns:p14="http://schemas.microsoft.com/office/powerpoint/2010/main" val="160818296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4/13/2020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4/13/2020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4/13/2020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4/13/2020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4/13/2020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4/13/2020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Soil and Environment</a:t>
            </a:r>
            <a:br>
              <a:rPr lang="en-US" dirty="0"/>
            </a:br>
            <a:r>
              <a:rPr lang="en-US" dirty="0"/>
              <a:t>EC/Env-203 </a:t>
            </a:r>
          </a:p>
        </p:txBody>
      </p:sp>
      <p:sp>
        <p:nvSpPr>
          <p:cNvPr id="3" name="Subtitle 2"/>
          <p:cNvSpPr>
            <a:spLocks noGrp="1"/>
          </p:cNvSpPr>
          <p:nvPr>
            <p:ph type="subTitle" idx="1"/>
          </p:nvPr>
        </p:nvSpPr>
        <p:spPr/>
        <p:txBody>
          <a:bodyPr>
            <a:normAutofit fontScale="85000" lnSpcReduction="20000"/>
          </a:bodyPr>
          <a:lstStyle/>
          <a:p>
            <a:r>
              <a:rPr lang="en-US" dirty="0">
                <a:solidFill>
                  <a:schemeClr val="tx1"/>
                </a:solidFill>
              </a:rPr>
              <a:t>BS SEMESTER 6</a:t>
            </a:r>
          </a:p>
          <a:p>
            <a:r>
              <a:rPr lang="en-US" dirty="0">
                <a:solidFill>
                  <a:schemeClr val="tx1"/>
                </a:solidFill>
              </a:rPr>
              <a:t>SESSION 2017-21</a:t>
            </a:r>
          </a:p>
          <a:p>
            <a:endParaRPr lang="en-US" dirty="0">
              <a:solidFill>
                <a:schemeClr val="tx1"/>
              </a:solidFill>
            </a:endParaRPr>
          </a:p>
          <a:p>
            <a:r>
              <a:rPr lang="en-US" dirty="0">
                <a:solidFill>
                  <a:schemeClr val="tx1"/>
                </a:solidFill>
              </a:rPr>
              <a:t>Course Tutor: </a:t>
            </a:r>
            <a:r>
              <a:rPr lang="en-US" dirty="0" err="1">
                <a:solidFill>
                  <a:schemeClr val="tx1"/>
                </a:solidFill>
              </a:rPr>
              <a:t>Dr</a:t>
            </a:r>
            <a:r>
              <a:rPr lang="en-US" dirty="0">
                <a:solidFill>
                  <a:schemeClr val="tx1"/>
                </a:solidFill>
              </a:rPr>
              <a:t> </a:t>
            </a:r>
            <a:r>
              <a:rPr lang="en-US" dirty="0" err="1">
                <a:solidFill>
                  <a:schemeClr val="tx1"/>
                </a:solidFill>
              </a:rPr>
              <a:t>Moneeza</a:t>
            </a:r>
            <a:r>
              <a:rPr lang="en-US" dirty="0">
                <a:solidFill>
                  <a:schemeClr val="tx1"/>
                </a:solidFill>
              </a:rPr>
              <a:t> Abbas</a:t>
            </a:r>
          </a:p>
          <a:p>
            <a:endParaRPr lang="en-US" dirty="0"/>
          </a:p>
        </p:txBody>
      </p:sp>
    </p:spTree>
    <p:extLst>
      <p:ext uri="{BB962C8B-B14F-4D97-AF65-F5344CB8AC3E}">
        <p14:creationId xmlns:p14="http://schemas.microsoft.com/office/powerpoint/2010/main" val="23112493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990600"/>
            <a:ext cx="8229600" cy="4525963"/>
          </a:xfrm>
        </p:spPr>
        <p:txBody>
          <a:bodyPr>
            <a:normAutofit fontScale="77500" lnSpcReduction="20000"/>
          </a:bodyPr>
          <a:lstStyle/>
          <a:p>
            <a:pPr marL="0" indent="0">
              <a:buNone/>
            </a:pPr>
            <a:r>
              <a:rPr lang="en-US" b="1" dirty="0" smtClean="0"/>
              <a:t>  3.</a:t>
            </a:r>
            <a:r>
              <a:rPr lang="en-US" b="1" dirty="0"/>
              <a:t> Overgrazing</a:t>
            </a:r>
            <a:endParaRPr lang="en-US" dirty="0"/>
          </a:p>
          <a:p>
            <a:pPr algn="just"/>
            <a:r>
              <a:rPr lang="en-US" dirty="0"/>
              <a:t>When cattle are allowed to graze on the same field repeatedly, all the available grass, including the roots are eaten by them. This makes the topsoil vulnerable to wind and flowing water, leading to soil erosion.</a:t>
            </a:r>
          </a:p>
          <a:p>
            <a:pPr marL="0" indent="0">
              <a:buNone/>
            </a:pPr>
            <a:r>
              <a:rPr lang="en-US" b="1" dirty="0" smtClean="0"/>
              <a:t>   4</a:t>
            </a:r>
            <a:r>
              <a:rPr lang="en-US" b="1" dirty="0"/>
              <a:t>. Deforestation</a:t>
            </a:r>
            <a:endParaRPr lang="en-US" dirty="0"/>
          </a:p>
          <a:p>
            <a:pPr algn="just"/>
            <a:r>
              <a:rPr lang="en-US" dirty="0"/>
              <a:t>Humans have taken land from the forest to cultivate in order to feed the ever-increasing population and to build houses, industries, etc. Cutting down of trees on a large scale for these purposes is </a:t>
            </a:r>
            <a:r>
              <a:rPr lang="en-US" b="1" dirty="0"/>
              <a:t>deforestation</a:t>
            </a:r>
            <a:r>
              <a:rPr lang="en-US" dirty="0"/>
              <a:t>. The roots of trees hold the soil together, thus preventing </a:t>
            </a:r>
            <a:r>
              <a:rPr lang="en-US" dirty="0" smtClean="0"/>
              <a:t>the soil</a:t>
            </a:r>
            <a:r>
              <a:rPr lang="en-US" dirty="0"/>
              <a:t> from getting uprooted. When large areas of the forest are cleared, the topsoil gets eroded by wind and flowing water.</a:t>
            </a:r>
          </a:p>
          <a:p>
            <a:endParaRPr lang="en-US" dirty="0"/>
          </a:p>
        </p:txBody>
      </p:sp>
    </p:spTree>
    <p:extLst>
      <p:ext uri="{BB962C8B-B14F-4D97-AF65-F5344CB8AC3E}">
        <p14:creationId xmlns:p14="http://schemas.microsoft.com/office/powerpoint/2010/main" val="27075300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0000"/>
                </a:solidFill>
              </a:rPr>
              <a:t>Prevention of soil erosion</a:t>
            </a:r>
          </a:p>
        </p:txBody>
      </p:sp>
      <p:sp>
        <p:nvSpPr>
          <p:cNvPr id="3" name="Content Placeholder 2"/>
          <p:cNvSpPr>
            <a:spLocks noGrp="1"/>
          </p:cNvSpPr>
          <p:nvPr>
            <p:ph idx="1"/>
          </p:nvPr>
        </p:nvSpPr>
        <p:spPr>
          <a:xfrm>
            <a:off x="304800" y="1371600"/>
            <a:ext cx="8229600" cy="4525963"/>
          </a:xfrm>
        </p:spPr>
        <p:txBody>
          <a:bodyPr>
            <a:normAutofit fontScale="92500" lnSpcReduction="20000"/>
          </a:bodyPr>
          <a:lstStyle/>
          <a:p>
            <a:pPr marL="0" indent="0">
              <a:buNone/>
            </a:pPr>
            <a:endParaRPr lang="en-US" b="1" dirty="0"/>
          </a:p>
          <a:p>
            <a:pPr marL="0" indent="0">
              <a:buNone/>
            </a:pPr>
            <a:r>
              <a:rPr lang="en-US" dirty="0"/>
              <a:t>Prevention of soil erosion is </a:t>
            </a:r>
            <a:r>
              <a:rPr lang="en-US" dirty="0" smtClean="0"/>
              <a:t>also called</a:t>
            </a:r>
            <a:r>
              <a:rPr lang="en-US" dirty="0"/>
              <a:t> </a:t>
            </a:r>
            <a:r>
              <a:rPr lang="en-US" b="1" dirty="0"/>
              <a:t>conservation of soil</a:t>
            </a:r>
            <a:r>
              <a:rPr lang="en-US" dirty="0"/>
              <a:t>. The soil erosion can be prevented by the following ways:</a:t>
            </a:r>
          </a:p>
          <a:p>
            <a:pPr marL="0" indent="0">
              <a:buNone/>
            </a:pPr>
            <a:r>
              <a:rPr lang="en-US" b="1" dirty="0"/>
              <a:t>1. Afforestation</a:t>
            </a:r>
            <a:endParaRPr lang="en-US" dirty="0"/>
          </a:p>
          <a:p>
            <a:pPr marL="0" indent="0" algn="just">
              <a:buNone/>
            </a:pPr>
            <a:r>
              <a:rPr lang="en-US" dirty="0"/>
              <a:t>Planting new trees and plants is </a:t>
            </a:r>
            <a:r>
              <a:rPr lang="en-US" b="1" dirty="0"/>
              <a:t>afforestation</a:t>
            </a:r>
            <a:r>
              <a:rPr lang="en-US" dirty="0"/>
              <a:t>. We live because plants live. If the plants die, all living things will also die. Thus, whenever trees are cut down new trees should be planted. </a:t>
            </a:r>
            <a:r>
              <a:rPr lang="en-US" b="1" dirty="0"/>
              <a:t>Planting </a:t>
            </a:r>
            <a:r>
              <a:rPr lang="en-US" b="1" dirty="0" smtClean="0"/>
              <a:t>trees</a:t>
            </a:r>
            <a:r>
              <a:rPr lang="en-US" dirty="0"/>
              <a:t> in hilly areas are most effective for conservation.</a:t>
            </a:r>
          </a:p>
          <a:p>
            <a:endParaRPr lang="en-US" dirty="0"/>
          </a:p>
        </p:txBody>
      </p:sp>
    </p:spTree>
    <p:extLst>
      <p:ext uri="{BB962C8B-B14F-4D97-AF65-F5344CB8AC3E}">
        <p14:creationId xmlns:p14="http://schemas.microsoft.com/office/powerpoint/2010/main" val="38589091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990600"/>
            <a:ext cx="8229600" cy="4525963"/>
          </a:xfrm>
        </p:spPr>
        <p:txBody>
          <a:bodyPr>
            <a:normAutofit fontScale="77500" lnSpcReduction="20000"/>
          </a:bodyPr>
          <a:lstStyle/>
          <a:p>
            <a:pPr marL="0" indent="0">
              <a:buNone/>
            </a:pPr>
            <a:r>
              <a:rPr lang="en-US" b="1" dirty="0" smtClean="0"/>
              <a:t>2. </a:t>
            </a:r>
            <a:r>
              <a:rPr lang="en-US" b="1" dirty="0"/>
              <a:t>Crop Rotation</a:t>
            </a:r>
            <a:endParaRPr lang="en-US" dirty="0"/>
          </a:p>
          <a:p>
            <a:pPr marL="0" indent="0" algn="just">
              <a:buNone/>
            </a:pPr>
            <a:r>
              <a:rPr lang="en-US" dirty="0" smtClean="0"/>
              <a:t>Between harvesting</a:t>
            </a:r>
            <a:r>
              <a:rPr lang="en-US" dirty="0"/>
              <a:t> one crop and planting the next crop, the fields lie bare; there is a time period when the farmland does not have any crops. During this period, the farmer either grows grass or grows other crops to prevent soil from erosion. This helps the soil to regain the lost minerals</a:t>
            </a:r>
            <a:r>
              <a:rPr lang="en-US" dirty="0" smtClean="0"/>
              <a:t>.</a:t>
            </a:r>
          </a:p>
          <a:p>
            <a:pPr marL="0" indent="0" algn="just">
              <a:buNone/>
            </a:pPr>
            <a:endParaRPr lang="en-US" dirty="0"/>
          </a:p>
          <a:p>
            <a:pPr marL="0" indent="0" algn="just">
              <a:buNone/>
            </a:pPr>
            <a:r>
              <a:rPr lang="en-US" b="1" dirty="0"/>
              <a:t>3. Terrace Farming</a:t>
            </a:r>
            <a:endParaRPr lang="en-US" dirty="0"/>
          </a:p>
          <a:p>
            <a:pPr marL="0" indent="0" algn="just">
              <a:buNone/>
            </a:pPr>
            <a:r>
              <a:rPr lang="en-US" dirty="0" smtClean="0"/>
              <a:t> In </a:t>
            </a:r>
            <a:r>
              <a:rPr lang="en-US" dirty="0"/>
              <a:t>hilly areas, farming is done by cutting steps on the slopes of the hills. This slows down the flow of water and soil removed from one step is deposited on the next step. Thus, the soil is never completely lost. This is </a:t>
            </a:r>
            <a:r>
              <a:rPr lang="en-US" b="1" dirty="0"/>
              <a:t>terrace farming</a:t>
            </a:r>
            <a:r>
              <a:rPr lang="en-US" dirty="0"/>
              <a:t>.</a:t>
            </a:r>
          </a:p>
          <a:p>
            <a:endParaRPr lang="en-US" dirty="0"/>
          </a:p>
        </p:txBody>
      </p:sp>
    </p:spTree>
    <p:extLst>
      <p:ext uri="{BB962C8B-B14F-4D97-AF65-F5344CB8AC3E}">
        <p14:creationId xmlns:p14="http://schemas.microsoft.com/office/powerpoint/2010/main" val="11874308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81000" y="1066800"/>
            <a:ext cx="8229600" cy="4525963"/>
          </a:xfrm>
        </p:spPr>
        <p:txBody>
          <a:bodyPr/>
          <a:lstStyle/>
          <a:p>
            <a:pPr marL="0" indent="0">
              <a:buNone/>
            </a:pPr>
            <a:r>
              <a:rPr lang="en-US" b="1" dirty="0" smtClean="0"/>
              <a:t>4. </a:t>
            </a:r>
            <a:r>
              <a:rPr lang="en-US" b="1" dirty="0"/>
              <a:t>Building Dams</a:t>
            </a:r>
            <a:endParaRPr lang="en-US" dirty="0"/>
          </a:p>
          <a:p>
            <a:pPr marL="0" indent="0">
              <a:buNone/>
            </a:pPr>
            <a:r>
              <a:rPr lang="en-US" dirty="0" smtClean="0"/>
              <a:t> Dams </a:t>
            </a:r>
            <a:r>
              <a:rPr lang="en-US" dirty="0"/>
              <a:t>are built to prevent floods, which not only damage the crops but also wash away the topsoil.</a:t>
            </a:r>
          </a:p>
          <a:p>
            <a:pPr marL="0" indent="0">
              <a:buNone/>
            </a:pPr>
            <a:r>
              <a:rPr lang="en-US" b="1" dirty="0"/>
              <a:t>5. Shelterbelts</a:t>
            </a:r>
            <a:endParaRPr lang="en-US" dirty="0"/>
          </a:p>
          <a:p>
            <a:pPr marL="0" indent="0">
              <a:buNone/>
            </a:pPr>
            <a:r>
              <a:rPr lang="en-US" dirty="0"/>
              <a:t>The cover </a:t>
            </a:r>
            <a:r>
              <a:rPr lang="en-US" dirty="0" smtClean="0"/>
              <a:t>of plants</a:t>
            </a:r>
            <a:r>
              <a:rPr lang="en-US" dirty="0"/>
              <a:t> and trees around the field also breaks the speed of </a:t>
            </a:r>
            <a:r>
              <a:rPr lang="en-US" dirty="0" smtClean="0"/>
              <a:t>strong </a:t>
            </a:r>
            <a:r>
              <a:rPr lang="en-US" b="1" dirty="0" smtClean="0"/>
              <a:t>winds</a:t>
            </a:r>
            <a:r>
              <a:rPr lang="en-US" dirty="0"/>
              <a:t> </a:t>
            </a:r>
            <a:r>
              <a:rPr lang="en-US" dirty="0" smtClean="0"/>
              <a:t>and </a:t>
            </a:r>
            <a:r>
              <a:rPr lang="en-US" dirty="0"/>
              <a:t>protects the soil from being blown away.</a:t>
            </a:r>
          </a:p>
          <a:p>
            <a:endParaRPr lang="en-US" dirty="0"/>
          </a:p>
        </p:txBody>
      </p:sp>
    </p:spTree>
    <p:extLst>
      <p:ext uri="{BB962C8B-B14F-4D97-AF65-F5344CB8AC3E}">
        <p14:creationId xmlns:p14="http://schemas.microsoft.com/office/powerpoint/2010/main" val="34733036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latin typeface="Arial" pitchFamily="34" charset="0"/>
                <a:cs typeface="Arial" pitchFamily="34" charset="0"/>
              </a:rPr>
              <a:t>Soil Erosions: Types, Causes and Remedies</a:t>
            </a:r>
            <a:endParaRPr lang="en-US" dirty="0">
              <a:latin typeface="Arial" pitchFamily="34" charset="0"/>
              <a:cs typeface="Arial" pitchFamily="34" charset="0"/>
            </a:endParaRPr>
          </a:p>
        </p:txBody>
      </p:sp>
    </p:spTree>
    <p:extLst>
      <p:ext uri="{BB962C8B-B14F-4D97-AF65-F5344CB8AC3E}">
        <p14:creationId xmlns:p14="http://schemas.microsoft.com/office/powerpoint/2010/main" val="2163813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latin typeface="Arial" pitchFamily="34" charset="0"/>
                <a:cs typeface="Arial" pitchFamily="34" charset="0"/>
              </a:rPr>
              <a:t>What Is Soil Erosion?</a:t>
            </a:r>
            <a:br>
              <a:rPr lang="en-US" b="1" dirty="0">
                <a:latin typeface="Arial" pitchFamily="34" charset="0"/>
                <a:cs typeface="Arial" pitchFamily="34" charset="0"/>
              </a:rPr>
            </a:br>
            <a:endParaRPr lang="en-US" dirty="0">
              <a:latin typeface="Arial" pitchFamily="34" charset="0"/>
              <a:cs typeface="Arial" pitchFamily="34" charset="0"/>
            </a:endParaRPr>
          </a:p>
        </p:txBody>
      </p:sp>
      <p:sp>
        <p:nvSpPr>
          <p:cNvPr id="3" name="Content Placeholder 2"/>
          <p:cNvSpPr>
            <a:spLocks noGrp="1"/>
          </p:cNvSpPr>
          <p:nvPr>
            <p:ph idx="1"/>
          </p:nvPr>
        </p:nvSpPr>
        <p:spPr/>
        <p:txBody>
          <a:bodyPr/>
          <a:lstStyle/>
          <a:p>
            <a:pPr algn="just"/>
            <a:r>
              <a:rPr lang="en-US" b="1" dirty="0">
                <a:latin typeface="Arial" pitchFamily="34" charset="0"/>
                <a:cs typeface="Arial" pitchFamily="34" charset="0"/>
              </a:rPr>
              <a:t>Soil erosion</a:t>
            </a:r>
            <a:r>
              <a:rPr lang="en-US" dirty="0">
                <a:latin typeface="Arial" pitchFamily="34" charset="0"/>
                <a:cs typeface="Arial" pitchFamily="34" charset="0"/>
              </a:rPr>
              <a:t> is defined as the wearing away of topsoil. Topsoil is the top layer of soil and is the most fertile because it contains the most organic, nutrient-rich materials. Therefore, this is the layer that farmers want to protect for growing their crops and ranchers want to protect for growing grasses for their cattle to graze on.</a:t>
            </a:r>
          </a:p>
        </p:txBody>
      </p:sp>
    </p:spTree>
    <p:extLst>
      <p:ext uri="{BB962C8B-B14F-4D97-AF65-F5344CB8AC3E}">
        <p14:creationId xmlns:p14="http://schemas.microsoft.com/office/powerpoint/2010/main" val="24215532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533400"/>
            <a:ext cx="8229600" cy="5592763"/>
          </a:xfrm>
        </p:spPr>
        <p:txBody>
          <a:bodyPr>
            <a:normAutofit fontScale="85000" lnSpcReduction="10000"/>
          </a:bodyPr>
          <a:lstStyle/>
          <a:p>
            <a:pPr algn="just"/>
            <a:r>
              <a:rPr lang="en-US" dirty="0"/>
              <a:t>When things erode, they wear away due to some force acting on </a:t>
            </a:r>
            <a:r>
              <a:rPr lang="en-US" dirty="0" smtClean="0"/>
              <a:t>them. </a:t>
            </a:r>
            <a:r>
              <a:rPr lang="en-US" dirty="0"/>
              <a:t>T</a:t>
            </a:r>
            <a:r>
              <a:rPr lang="en-US" dirty="0" smtClean="0"/>
              <a:t>he </a:t>
            </a:r>
            <a:r>
              <a:rPr lang="en-US" dirty="0"/>
              <a:t>constant pounding force from wind and waves causes erosion of the rocky structures, leaving behind all kinds of interesting cliffs, caves and structures. Soil is not immune to erosion, and like rocks along a coastline, soil can erode due to the effects of forces, such as water, wind and farming </a:t>
            </a:r>
            <a:r>
              <a:rPr lang="en-US" dirty="0" smtClean="0"/>
              <a:t>practices.</a:t>
            </a:r>
          </a:p>
          <a:p>
            <a:pPr algn="just"/>
            <a:r>
              <a:rPr lang="en-US" dirty="0" smtClean="0"/>
              <a:t>Soil is naturally created when small pieces of weathered rocks and minerals mix with organic materials from decaying plants and animals. Soil creation is a slow process, taking many years. However, the soil that is created is constantly subjected to natural and manmade forces that disrupt it.</a:t>
            </a:r>
          </a:p>
          <a:p>
            <a:endParaRPr lang="en-US" dirty="0"/>
          </a:p>
        </p:txBody>
      </p:sp>
    </p:spTree>
    <p:extLst>
      <p:ext uri="{BB962C8B-B14F-4D97-AF65-F5344CB8AC3E}">
        <p14:creationId xmlns:p14="http://schemas.microsoft.com/office/powerpoint/2010/main" val="30973341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Types of soil erosion</a:t>
            </a:r>
            <a:endParaRPr lang="en-US" dirty="0">
              <a:solidFill>
                <a:srgbClr val="FF0000"/>
              </a:solidFill>
            </a:endParaRPr>
          </a:p>
        </p:txBody>
      </p:sp>
      <p:sp>
        <p:nvSpPr>
          <p:cNvPr id="3" name="Content Placeholder 2"/>
          <p:cNvSpPr>
            <a:spLocks noGrp="1"/>
          </p:cNvSpPr>
          <p:nvPr>
            <p:ph idx="1"/>
          </p:nvPr>
        </p:nvSpPr>
        <p:spPr>
          <a:xfrm>
            <a:off x="457200" y="1219200"/>
            <a:ext cx="8229600" cy="4906963"/>
          </a:xfrm>
        </p:spPr>
        <p:txBody>
          <a:bodyPr>
            <a:normAutofit fontScale="70000" lnSpcReduction="20000"/>
          </a:bodyPr>
          <a:lstStyle/>
          <a:p>
            <a:pPr marL="0" indent="0">
              <a:buNone/>
            </a:pPr>
            <a:r>
              <a:rPr lang="en-US" b="1" dirty="0" smtClean="0"/>
              <a:t>          </a:t>
            </a:r>
            <a:r>
              <a:rPr lang="en-US" b="1" dirty="0" smtClean="0">
                <a:solidFill>
                  <a:srgbClr val="00B050"/>
                </a:solidFill>
              </a:rPr>
              <a:t>1</a:t>
            </a:r>
            <a:r>
              <a:rPr lang="en-US" b="1" dirty="0" smtClean="0">
                <a:solidFill>
                  <a:srgbClr val="00B050"/>
                </a:solidFill>
                <a:latin typeface="Arial" pitchFamily="34" charset="0"/>
                <a:cs typeface="Arial" pitchFamily="34" charset="0"/>
              </a:rPr>
              <a:t>. Water </a:t>
            </a:r>
            <a:r>
              <a:rPr lang="en-US" b="1" dirty="0">
                <a:solidFill>
                  <a:srgbClr val="00B050"/>
                </a:solidFill>
                <a:latin typeface="Arial" pitchFamily="34" charset="0"/>
                <a:cs typeface="Arial" pitchFamily="34" charset="0"/>
              </a:rPr>
              <a:t>Erosion and Surface Water </a:t>
            </a:r>
            <a:r>
              <a:rPr lang="en-US" b="1" dirty="0" smtClean="0">
                <a:solidFill>
                  <a:srgbClr val="00B050"/>
                </a:solidFill>
                <a:latin typeface="Arial" pitchFamily="34" charset="0"/>
                <a:cs typeface="Arial" pitchFamily="34" charset="0"/>
              </a:rPr>
              <a:t>Runoff</a:t>
            </a:r>
          </a:p>
          <a:p>
            <a:pPr algn="just"/>
            <a:r>
              <a:rPr lang="en-US" dirty="0"/>
              <a:t>One of the main causes of soil erosion is </a:t>
            </a:r>
            <a:r>
              <a:rPr lang="en-US" b="1" dirty="0"/>
              <a:t>water erosion</a:t>
            </a:r>
            <a:r>
              <a:rPr lang="en-US" dirty="0"/>
              <a:t>, which is the loss of topsoil due to water. Raindrops fall directly on topsoil. The impact of the raindrops loosens the material bonding it together, allowing small fragments to detach. If the rainfall continues, water gathers on the ground, causing water flow on the land surface, known as </a:t>
            </a:r>
            <a:r>
              <a:rPr lang="en-US" b="1" dirty="0"/>
              <a:t>surface water runoff</a:t>
            </a:r>
            <a:r>
              <a:rPr lang="en-US" dirty="0"/>
              <a:t>. This runoff carries the detached soil materials away and deposits them elsewhere.</a:t>
            </a:r>
          </a:p>
          <a:p>
            <a:r>
              <a:rPr lang="en-US" dirty="0" smtClean="0"/>
              <a:t>There </a:t>
            </a:r>
            <a:r>
              <a:rPr lang="en-US" dirty="0"/>
              <a:t>are some conditions that can accentuate surface water runoff and therefore soil erosion. For example, if the land is sloped, there is a greater potential for soil erosion due to the simple fact that gravity pulls the water and soil materials down the slope. Also, water will have an easier time running across the surface, carrying topsoil with it, if the ground is already saturated due to heavy rains or the soil lacks vegetation to keep the soil in place.</a:t>
            </a:r>
          </a:p>
          <a:p>
            <a:endParaRPr lang="en-US" dirty="0"/>
          </a:p>
        </p:txBody>
      </p:sp>
    </p:spTree>
    <p:extLst>
      <p:ext uri="{BB962C8B-B14F-4D97-AF65-F5344CB8AC3E}">
        <p14:creationId xmlns:p14="http://schemas.microsoft.com/office/powerpoint/2010/main" val="9059742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sz="3500" b="1" dirty="0" smtClean="0"/>
              <a:t>                  </a:t>
            </a:r>
            <a:r>
              <a:rPr lang="en-US" sz="3500" b="1" dirty="0" smtClean="0">
                <a:solidFill>
                  <a:srgbClr val="00B050"/>
                </a:solidFill>
              </a:rPr>
              <a:t>2. Sheet </a:t>
            </a:r>
            <a:r>
              <a:rPr lang="en-US" sz="3500" b="1" dirty="0">
                <a:solidFill>
                  <a:srgbClr val="00B050"/>
                </a:solidFill>
              </a:rPr>
              <a:t>Erosion</a:t>
            </a:r>
          </a:p>
          <a:p>
            <a:pPr marL="0" indent="0">
              <a:buNone/>
            </a:pPr>
            <a:r>
              <a:rPr lang="en-US" dirty="0" smtClean="0"/>
              <a:t>There </a:t>
            </a:r>
            <a:r>
              <a:rPr lang="en-US" dirty="0"/>
              <a:t>are different types of soil erosion caused by water. </a:t>
            </a:r>
            <a:r>
              <a:rPr lang="en-US" b="1" dirty="0"/>
              <a:t>Sheet erosion</a:t>
            </a:r>
            <a:r>
              <a:rPr lang="en-US" dirty="0"/>
              <a:t> is erosion that occurs fairly evenly over an area. As raindrops loosen soil, the surface water runoff can transport topsoil in a uniform fashion, almost like a bed sheet sliding off of a bed. This can be so subtle that it might not even be noticed until much of the valuable, nutrient-rich topsoil has already been washed away. </a:t>
            </a:r>
          </a:p>
        </p:txBody>
      </p:sp>
    </p:spTree>
    <p:extLst>
      <p:ext uri="{BB962C8B-B14F-4D97-AF65-F5344CB8AC3E}">
        <p14:creationId xmlns:p14="http://schemas.microsoft.com/office/powerpoint/2010/main" val="267033237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b="1" dirty="0" smtClean="0">
                <a:solidFill>
                  <a:srgbClr val="00B050"/>
                </a:solidFill>
              </a:rPr>
              <a:t>          3. Rill </a:t>
            </a:r>
            <a:r>
              <a:rPr lang="en-US" b="1" dirty="0">
                <a:solidFill>
                  <a:srgbClr val="00B050"/>
                </a:solidFill>
              </a:rPr>
              <a:t>Erosion</a:t>
            </a:r>
          </a:p>
          <a:p>
            <a:r>
              <a:rPr lang="en-US" b="1" dirty="0"/>
              <a:t>Rill erosion</a:t>
            </a:r>
            <a:r>
              <a:rPr lang="en-US" dirty="0"/>
              <a:t> is erosion that results in small, short-lived and well-defined streams. When rainfall does not soak into the soil, it can gather on the surface and run downhill, forming small channels of water called </a:t>
            </a:r>
            <a:r>
              <a:rPr lang="en-US" b="1" dirty="0"/>
              <a:t>rills</a:t>
            </a:r>
            <a:r>
              <a:rPr lang="en-US" dirty="0"/>
              <a:t>. </a:t>
            </a:r>
            <a:r>
              <a:rPr lang="en-US" dirty="0" smtClean="0"/>
              <a:t>A </a:t>
            </a:r>
            <a:r>
              <a:rPr lang="en-US" dirty="0"/>
              <a:t>rill will dry up after the rainfall, </a:t>
            </a:r>
            <a:r>
              <a:rPr lang="en-US" dirty="0" smtClean="0"/>
              <a:t>the </a:t>
            </a:r>
            <a:r>
              <a:rPr lang="en-US" dirty="0"/>
              <a:t>stream bed that was created by the temporary </a:t>
            </a:r>
            <a:r>
              <a:rPr lang="en-US" dirty="0" smtClean="0"/>
              <a:t>stream can be seen.</a:t>
            </a:r>
            <a:endParaRPr lang="en-US" dirty="0"/>
          </a:p>
          <a:p>
            <a:endParaRPr lang="en-US" dirty="0"/>
          </a:p>
        </p:txBody>
      </p:sp>
    </p:spTree>
    <p:extLst>
      <p:ext uri="{BB962C8B-B14F-4D97-AF65-F5344CB8AC3E}">
        <p14:creationId xmlns:p14="http://schemas.microsoft.com/office/powerpoint/2010/main" val="145588588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762000"/>
            <a:ext cx="8229600" cy="5364163"/>
          </a:xfrm>
        </p:spPr>
        <p:txBody>
          <a:bodyPr>
            <a:normAutofit/>
          </a:bodyPr>
          <a:lstStyle/>
          <a:p>
            <a:pPr marL="0" indent="0">
              <a:buNone/>
            </a:pPr>
            <a:r>
              <a:rPr lang="en-US" b="1" dirty="0" smtClean="0">
                <a:solidFill>
                  <a:srgbClr val="00B050"/>
                </a:solidFill>
              </a:rPr>
              <a:t>  </a:t>
            </a:r>
            <a:r>
              <a:rPr lang="en-US" b="1" dirty="0" smtClean="0">
                <a:solidFill>
                  <a:srgbClr val="00B050"/>
                </a:solidFill>
                <a:latin typeface="Arial" pitchFamily="34" charset="0"/>
                <a:cs typeface="Arial" pitchFamily="34" charset="0"/>
              </a:rPr>
              <a:t>4.Gully Erosion</a:t>
            </a:r>
          </a:p>
          <a:p>
            <a:pPr marL="0" indent="0">
              <a:buNone/>
            </a:pPr>
            <a:endParaRPr lang="en-US" b="1" dirty="0">
              <a:latin typeface="Arial" pitchFamily="34" charset="0"/>
              <a:cs typeface="Arial" pitchFamily="34" charset="0"/>
            </a:endParaRPr>
          </a:p>
          <a:p>
            <a:pPr marL="0" indent="0">
              <a:buNone/>
            </a:pPr>
            <a:r>
              <a:rPr lang="en-US" b="1" dirty="0" smtClean="0"/>
              <a:t>Gully </a:t>
            </a:r>
            <a:r>
              <a:rPr lang="en-US" b="1" dirty="0"/>
              <a:t>erosion</a:t>
            </a:r>
            <a:r>
              <a:rPr lang="en-US" dirty="0"/>
              <a:t> can be thought of as advanced rill erosion. </a:t>
            </a:r>
            <a:r>
              <a:rPr lang="en-US" dirty="0" smtClean="0"/>
              <a:t>Gully </a:t>
            </a:r>
            <a:r>
              <a:rPr lang="en-US" dirty="0"/>
              <a:t>erosion can spell big problems for farmers because the affected land is not able to be used for growing crops, and the big ditches create a hazard for the farmer driving his farm machinery over the fields.</a:t>
            </a:r>
          </a:p>
          <a:p>
            <a:pPr marL="0" indent="0">
              <a:buNone/>
            </a:pPr>
            <a:endParaRPr lang="en-US" dirty="0"/>
          </a:p>
        </p:txBody>
      </p:sp>
    </p:spTree>
    <p:extLst>
      <p:ext uri="{BB962C8B-B14F-4D97-AF65-F5344CB8AC3E}">
        <p14:creationId xmlns:p14="http://schemas.microsoft.com/office/powerpoint/2010/main" val="3686188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668963"/>
          </a:xfrm>
        </p:spPr>
        <p:txBody>
          <a:bodyPr>
            <a:normAutofit fontScale="77500" lnSpcReduction="20000"/>
          </a:bodyPr>
          <a:lstStyle/>
          <a:p>
            <a:pPr marL="0" indent="0">
              <a:buNone/>
            </a:pPr>
            <a:r>
              <a:rPr lang="en-US" b="1" dirty="0" smtClean="0">
                <a:solidFill>
                  <a:srgbClr val="FF0000"/>
                </a:solidFill>
              </a:rPr>
              <a:t>               </a:t>
            </a:r>
            <a:r>
              <a:rPr lang="en-US" sz="3600" b="1" dirty="0" smtClean="0">
                <a:solidFill>
                  <a:srgbClr val="FF0000"/>
                </a:solidFill>
                <a:latin typeface="Arial" pitchFamily="34" charset="0"/>
                <a:cs typeface="Arial" pitchFamily="34" charset="0"/>
              </a:rPr>
              <a:t>Causes </a:t>
            </a:r>
            <a:r>
              <a:rPr lang="en-US" sz="3600" b="1" dirty="0">
                <a:solidFill>
                  <a:srgbClr val="FF0000"/>
                </a:solidFill>
                <a:latin typeface="Arial" pitchFamily="34" charset="0"/>
                <a:cs typeface="Arial" pitchFamily="34" charset="0"/>
              </a:rPr>
              <a:t>of Soil </a:t>
            </a:r>
            <a:r>
              <a:rPr lang="en-US" sz="3600" b="1" dirty="0" smtClean="0">
                <a:solidFill>
                  <a:srgbClr val="FF0000"/>
                </a:solidFill>
                <a:latin typeface="Arial" pitchFamily="34" charset="0"/>
                <a:cs typeface="Arial" pitchFamily="34" charset="0"/>
              </a:rPr>
              <a:t>Erosion</a:t>
            </a:r>
          </a:p>
          <a:p>
            <a:pPr marL="0" indent="0">
              <a:buNone/>
            </a:pPr>
            <a:r>
              <a:rPr lang="en-US" dirty="0" smtClean="0"/>
              <a:t> Various </a:t>
            </a:r>
            <a:r>
              <a:rPr lang="en-US" dirty="0"/>
              <a:t>agents, like wind, water</a:t>
            </a:r>
            <a:r>
              <a:rPr lang="en-US" dirty="0" smtClean="0"/>
              <a:t>, deforestation, </a:t>
            </a:r>
            <a:r>
              <a:rPr lang="en-US" dirty="0"/>
              <a:t>overgrazing by </a:t>
            </a:r>
            <a:r>
              <a:rPr lang="en-US" dirty="0" smtClean="0"/>
              <a:t>    cattle</a:t>
            </a:r>
            <a:r>
              <a:rPr lang="en-US" dirty="0"/>
              <a:t>, etc., cause soil erosion. The various factors of soil erosion are:</a:t>
            </a:r>
          </a:p>
          <a:p>
            <a:pPr marL="0" indent="0">
              <a:buNone/>
            </a:pPr>
            <a:r>
              <a:rPr lang="en-US" b="1" dirty="0" smtClean="0"/>
              <a:t>    1</a:t>
            </a:r>
            <a:r>
              <a:rPr lang="en-US" b="1" dirty="0"/>
              <a:t>. Wind</a:t>
            </a:r>
            <a:endParaRPr lang="en-US" dirty="0"/>
          </a:p>
          <a:p>
            <a:r>
              <a:rPr lang="en-US" dirty="0"/>
              <a:t>When strong winds blow, the topsoil along with the organic matter is carried away by the wind. This happens more often when the land is not covered with grass or plants. Such conditions are very common in desert and semi-desert regions where strong winds blow very frequently.</a:t>
            </a:r>
          </a:p>
          <a:p>
            <a:pPr marL="0" indent="0">
              <a:buNone/>
            </a:pPr>
            <a:r>
              <a:rPr lang="en-US" b="1" dirty="0" smtClean="0"/>
              <a:t>   2</a:t>
            </a:r>
            <a:r>
              <a:rPr lang="en-US" b="1" dirty="0"/>
              <a:t>. Water</a:t>
            </a:r>
            <a:endParaRPr lang="en-US" dirty="0"/>
          </a:p>
          <a:p>
            <a:r>
              <a:rPr lang="en-US" dirty="0"/>
              <a:t>When it rains in the hilly areas, the soil gets washed away towards the plains. The running water deposits the mineral-rich soil in the riverbed and over the years this deposition of soil can change the course of the river. This can lead to floods which cause the destruction of life and property. </a:t>
            </a:r>
          </a:p>
        </p:txBody>
      </p:sp>
    </p:spTree>
    <p:extLst>
      <p:ext uri="{BB962C8B-B14F-4D97-AF65-F5344CB8AC3E}">
        <p14:creationId xmlns:p14="http://schemas.microsoft.com/office/powerpoint/2010/main" val="50820714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TotalTime>
  <Words>406</Words>
  <Application>Microsoft Office PowerPoint</Application>
  <PresentationFormat>On-screen Show (4:3)</PresentationFormat>
  <Paragraphs>46</Paragraphs>
  <Slides>13</Slides>
  <Notes>1</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Soil and Environment EC/Env-203 </vt:lpstr>
      <vt:lpstr>Soil Erosions: Types, Causes and Remedies</vt:lpstr>
      <vt:lpstr>What Is Soil Erosion? </vt:lpstr>
      <vt:lpstr>PowerPoint Presentation</vt:lpstr>
      <vt:lpstr>Types of soil erosion</vt:lpstr>
      <vt:lpstr>PowerPoint Presentation</vt:lpstr>
      <vt:lpstr>PowerPoint Presentation</vt:lpstr>
      <vt:lpstr>PowerPoint Presentation</vt:lpstr>
      <vt:lpstr>PowerPoint Presentation</vt:lpstr>
      <vt:lpstr>PowerPoint Presentation</vt:lpstr>
      <vt:lpstr>Prevention of soil erosion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Soil Erosion</dc:title>
  <dc:creator>admin</dc:creator>
  <cp:lastModifiedBy>admin</cp:lastModifiedBy>
  <cp:revision>8</cp:revision>
  <dcterms:created xsi:type="dcterms:W3CDTF">2006-08-16T00:00:00Z</dcterms:created>
  <dcterms:modified xsi:type="dcterms:W3CDTF">2020-04-13T08:25:59Z</dcterms:modified>
</cp:coreProperties>
</file>